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62" r:id="rId4"/>
    <p:sldId id="257" r:id="rId5"/>
    <p:sldId id="260" r:id="rId6"/>
    <p:sldId id="289" r:id="rId7"/>
    <p:sldId id="264" r:id="rId8"/>
    <p:sldId id="265" r:id="rId9"/>
    <p:sldId id="267" r:id="rId10"/>
    <p:sldId id="269" r:id="rId11"/>
    <p:sldId id="273" r:id="rId12"/>
    <p:sldId id="290" r:id="rId13"/>
    <p:sldId id="275" r:id="rId14"/>
    <p:sldId id="277" r:id="rId15"/>
    <p:sldId id="279" r:id="rId16"/>
    <p:sldId id="282" r:id="rId17"/>
    <p:sldId id="283" r:id="rId18"/>
    <p:sldId id="288" r:id="rId19"/>
    <p:sldId id="284" r:id="rId20"/>
    <p:sldId id="294" r:id="rId21"/>
    <p:sldId id="293" r:id="rId22"/>
    <p:sldId id="295" r:id="rId23"/>
    <p:sldId id="296" r:id="rId24"/>
    <p:sldId id="298" r:id="rId25"/>
    <p:sldId id="297" r:id="rId26"/>
    <p:sldId id="302" r:id="rId27"/>
    <p:sldId id="299" r:id="rId28"/>
    <p:sldId id="300" r:id="rId29"/>
    <p:sldId id="301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6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41.xml"/><Relationship Id="rId2" Type="http://schemas.openxmlformats.org/officeDocument/2006/relationships/slide" Target="slide4.xml"/><Relationship Id="rId16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18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848600" cy="2318097"/>
          </a:xfrm>
        </p:spPr>
        <p:txBody>
          <a:bodyPr/>
          <a:lstStyle/>
          <a:p>
            <a:pPr algn="ctr" hangingPunct="0"/>
            <a:r>
              <a:rPr lang="ru-RU" sz="3600" dirty="0"/>
              <a:t>Игра</a:t>
            </a:r>
            <a:br>
              <a:rPr lang="ru-RU" sz="3600" dirty="0"/>
            </a:br>
            <a:r>
              <a:rPr lang="ru-RU" sz="3600" dirty="0"/>
              <a:t>«Калейдоскоп физических явлений»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5733256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МБОШИ ТЛИ №128 г.Новосибирск</a:t>
            </a:r>
          </a:p>
          <a:p>
            <a:r>
              <a:rPr lang="ru-RU" dirty="0" smtClean="0"/>
              <a:t>Дорохова Наталья Михайловна – учитель физики</a:t>
            </a:r>
            <a:endParaRPr lang="ru-RU" dirty="0"/>
          </a:p>
        </p:txBody>
      </p:sp>
      <p:pic>
        <p:nvPicPr>
          <p:cNvPr id="1026" name="Picture 2" descr="D:\мама\фото физика\IMG_2733.jpg"/>
          <p:cNvPicPr>
            <a:picLocks noChangeAspect="1" noChangeArrowheads="1"/>
          </p:cNvPicPr>
          <p:nvPr/>
        </p:nvPicPr>
        <p:blipFill>
          <a:blip r:embed="rId2" cstate="print"/>
          <a:srcRect r="10"/>
          <a:stretch>
            <a:fillRect/>
          </a:stretch>
        </p:blipFill>
        <p:spPr bwMode="auto">
          <a:xfrm>
            <a:off x="2843808" y="3573016"/>
            <a:ext cx="3272380" cy="1971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13933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/>
              <a:t>Опыт № 7 «Картезианский водолаз»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пластиковую бутылку поместите пузырёк с песком  и налейте воды, закройте крышку, водолаз должен находиться посередине бутылки. Предложите детям,  надавливая на бутылку погружать и поднимать водолаза.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164288" y="5157192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Documents and Settings\Admin\Мои документы\мама\images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293096"/>
            <a:ext cx="36724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5807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№8 «Реактивный шарик»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F:\игра реактивнре движ\IMG_0011.JPG"/>
          <p:cNvPicPr/>
          <p:nvPr/>
        </p:nvPicPr>
        <p:blipFill>
          <a:blip r:embed="rId2" cstate="print"/>
          <a:srcRect r="43" b="69"/>
          <a:stretch>
            <a:fillRect/>
          </a:stretch>
        </p:blipFill>
        <p:spPr bwMode="auto">
          <a:xfrm>
            <a:off x="467544" y="1052736"/>
            <a:ext cx="2122994" cy="2357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8172400" y="6093296"/>
            <a:ext cx="576064" cy="3781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556792"/>
            <a:ext cx="59766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тележке  (игрушечной машинке) закрепите скотчем надувной шарик.  На место, где шарик, вы предполагаете проткнуть, наклейте кусочек скотча. В этом случае  шарик сразу не лопнет, а будет сдуваться равномерно, и тележка начнёт двигаться,  постепенно набирая скорость.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5439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7544" y="3717032"/>
            <a:ext cx="3240360" cy="259228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Опыт «</a:t>
            </a:r>
            <a:r>
              <a:rPr lang="ru-RU" b="1" i="1" dirty="0" smtClean="0"/>
              <a:t>Гидравлический пресс</a:t>
            </a:r>
            <a:r>
              <a:rPr lang="ru-RU" i="1" dirty="0" smtClean="0"/>
              <a:t>».</a:t>
            </a:r>
            <a:endParaRPr lang="ru-RU" dirty="0"/>
          </a:p>
        </p:txBody>
      </p:sp>
      <p:sp>
        <p:nvSpPr>
          <p:cNvPr id="9" name="Стрелка влево 8">
            <a:hlinkClick r:id="rId2" action="ppaction://hlinksldjump"/>
          </p:cNvPr>
          <p:cNvSpPr/>
          <p:nvPr/>
        </p:nvSpPr>
        <p:spPr>
          <a:xfrm>
            <a:off x="7812360" y="6021288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928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Соедините два шприца разного диаметра между собой шлангом или трубочкой от капельницы.</a:t>
            </a:r>
          </a:p>
          <a:p>
            <a:r>
              <a:rPr lang="ru-RU" dirty="0" smtClean="0"/>
              <a:t>Частично заполните систему подкрашенной водой.</a:t>
            </a:r>
          </a:p>
          <a:p>
            <a:r>
              <a:rPr lang="ru-RU" dirty="0" smtClean="0"/>
              <a:t>Сравните усилия, которые вы прикладываете для перекачки воды из маленького шприца в большой и из большого в маленький.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717032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Можно ли одним пальцем произвести давление в 1000 атмосфер?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1763688" y="530120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№</a:t>
            </a:r>
            <a:r>
              <a:rPr lang="ru-RU" b="1" i="1" dirty="0"/>
              <a:t>10 «Не послушная пробка»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8100392" y="6021288"/>
            <a:ext cx="504056" cy="3781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936"/>
          </a:xfrm>
        </p:spPr>
        <p:txBody>
          <a:bodyPr>
            <a:normAutofit/>
          </a:bodyPr>
          <a:lstStyle/>
          <a:p>
            <a:r>
              <a:rPr lang="ru-RU" dirty="0" smtClean="0"/>
              <a:t>Для опыта вам потребуется бутылка с широким горлышком и небольшая пробка. Положите бутылку и попробуйте с небольшого расстояния сильно дунуть на пробку. Кажется, что пробка влетит в бутылку. На самом деле вместо этого она выпрыгнет обратно</a:t>
            </a:r>
            <a:endParaRPr lang="ru-RU" dirty="0"/>
          </a:p>
        </p:txBody>
      </p:sp>
      <p:pic>
        <p:nvPicPr>
          <p:cNvPr id="11" name="Рисунок 10" descr="DSC01357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43808" y="3501008"/>
            <a:ext cx="2376264" cy="175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957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Опыт №11 «Копейка»</a:t>
            </a:r>
            <a:endParaRPr lang="ru-RU" dirty="0"/>
          </a:p>
        </p:txBody>
      </p:sp>
      <p:pic>
        <p:nvPicPr>
          <p:cNvPr id="4" name="Рисунок 3" descr="C:\Documents and Settings\Admin\Рабочий стол\игра\Опыт №11 «Копейка»_0001.jpg"/>
          <p:cNvPicPr/>
          <p:nvPr/>
        </p:nvPicPr>
        <p:blipFill>
          <a:blip r:embed="rId2" cstate="print"/>
          <a:srcRect r="55"/>
          <a:stretch>
            <a:fillRect/>
          </a:stretch>
        </p:blipFill>
        <p:spPr bwMode="auto">
          <a:xfrm>
            <a:off x="6228184" y="4077072"/>
            <a:ext cx="194421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8316416" y="6237312"/>
            <a:ext cx="576064" cy="4139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556792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опыта вам потребуется бутылка, монетка, открытка. Закройте горлышко бутылки открыткой и положите на неё монетку.</a:t>
            </a:r>
          </a:p>
          <a:p>
            <a:r>
              <a:rPr lang="ru-RU" sz="2400" dirty="0" smtClean="0"/>
              <a:t>Предложите детям выбить открытку, так чтобы копейка упала в бутылку.</a:t>
            </a:r>
          </a:p>
          <a:p>
            <a:r>
              <a:rPr lang="ru-RU" sz="2400" dirty="0" smtClean="0"/>
              <a:t>(инерция, инертность)</a:t>
            </a:r>
            <a:endParaRPr lang="ru-RU" sz="2400" dirty="0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752474" y="4086225"/>
            <a:ext cx="4971654" cy="229510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rgbClr val="95B3D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« Остановите Землю, Я сойду!»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Что произошло бы с людьми, если бы Земля внезапно остановилась в своём движении вокруг Солнца?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924200" y="581364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7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346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№12 « Ленивая Башня»</a:t>
            </a:r>
            <a:endParaRPr lang="ru-RU" dirty="0"/>
          </a:p>
        </p:txBody>
      </p:sp>
      <p:pic>
        <p:nvPicPr>
          <p:cNvPr id="5" name="Рисунок 4" descr="C:\Documents and Settings\Admin\Рабочий стол\игра\башня 12_0001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08104" y="4221088"/>
            <a:ext cx="2304256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8028384" y="6093296"/>
            <a:ext cx="720080" cy="4861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1844824"/>
            <a:ext cx="5094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опыта вам потребуется игрушка и лист бумаги.</a:t>
            </a:r>
          </a:p>
          <a:p>
            <a:r>
              <a:rPr lang="ru-RU" sz="2400" dirty="0" smtClean="0"/>
              <a:t>Предложите детям, выдернуть лист не поднимая пса.</a:t>
            </a:r>
            <a:endParaRPr lang="ru-RU" sz="2400" dirty="0"/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683568" y="3645023"/>
            <a:ext cx="3960440" cy="244827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Капитан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Врунгель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обещал показать у себя дома открытый аквариум, в котором живёт рыба, поднятая с двухмильной глубины. Похоже ли это на правду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3059832" y="5229200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11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46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51520" y="1124744"/>
            <a:ext cx="2808312" cy="5256584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Опыт №13 «Карусель»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F:\DSC01918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3635896" y="4725144"/>
            <a:ext cx="1944216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8100392" y="6093296"/>
            <a:ext cx="720080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268760"/>
            <a:ext cx="59046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опыта вам потребуется маленькое ведёрочко с водой, привязанное на верёвочке. </a:t>
            </a:r>
          </a:p>
          <a:p>
            <a:r>
              <a:rPr lang="ru-RU" sz="2400" dirty="0" smtClean="0"/>
              <a:t>Предложите детям раскрутить ведёрочко так, чтобы вода не выливалась. Обратите внимание детей на то, что останавливать движение, ведерочка, нужно постепенно, чтобы не облиться и раскручивать лучше к стене. </a:t>
            </a:r>
            <a:endParaRPr lang="ru-RU" sz="2400" dirty="0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23528" y="1268760"/>
            <a:ext cx="2664296" cy="49685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Эврика!!! Царь Герон приказал Архимеду выяснить, сделана ли корона из чистого золота или в ней есть примесь серебра. Что бы вы сделали  на месте Архимеда? </a:t>
            </a:r>
          </a:p>
          <a:p>
            <a:r>
              <a:rPr lang="ru-RU" dirty="0" smtClean="0"/>
              <a:t>Почему Архимеду понадобилась измерять выталкивающую силу вместо того, чтобы прямо определить плотность короны?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1043608" y="5517232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528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Опыт №14 «Перевёрнутый стакан»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8316416" y="6165304"/>
            <a:ext cx="432048" cy="3781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72816"/>
          </a:xfrm>
        </p:spPr>
        <p:txBody>
          <a:bodyPr/>
          <a:lstStyle/>
          <a:p>
            <a:r>
              <a:rPr lang="ru-RU" dirty="0" smtClean="0"/>
              <a:t>Для опыта вам потребуется стакан с водой и лист бумаги.</a:t>
            </a:r>
          </a:p>
          <a:p>
            <a:r>
              <a:rPr lang="ru-RU" dirty="0" smtClean="0"/>
              <a:t>Предложите детям закрыть стакан листом бумаги и перевернуть.</a:t>
            </a:r>
          </a:p>
          <a:p>
            <a:endParaRPr lang="ru-RU" dirty="0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590550" y="3429000"/>
            <a:ext cx="4989562" cy="316835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365104"/>
            <a:ext cx="3816424" cy="187220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Почему облака не падают?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3203848" y="5229200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73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83568" y="4509120"/>
            <a:ext cx="3816424" cy="1944216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№15 </a:t>
            </a:r>
            <a:r>
              <a:rPr lang="ru-RU" b="1" i="1" dirty="0" smtClean="0"/>
              <a:t>«Мыльный пузырь»</a:t>
            </a:r>
            <a:endParaRPr lang="ru-RU" dirty="0"/>
          </a:p>
        </p:txBody>
      </p:sp>
      <p:pic>
        <p:nvPicPr>
          <p:cNvPr id="4" name="Объект 3" descr="C:\Documents and Settings\Admin\Мои документы\Мои рисунки\«Мыльная фейверия» 001_0002.jp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r="40"/>
          <a:stretch/>
        </p:blipFill>
        <p:spPr bwMode="auto">
          <a:xfrm>
            <a:off x="5148064" y="4149080"/>
            <a:ext cx="3312368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Стрелка влево 2">
            <a:hlinkClick r:id="rId3" action="ppaction://hlinksldjump"/>
          </p:cNvPr>
          <p:cNvSpPr/>
          <p:nvPr/>
        </p:nvSpPr>
        <p:spPr>
          <a:xfrm>
            <a:off x="8316416" y="6165304"/>
            <a:ext cx="576064" cy="3781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05342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Для опыта вам потребуется заранее приготовленный мыльный раствор, в который добавлен глицерин (также пузыри будут плотнее, если добавить в раствор соли). Можно также использовать </a:t>
            </a:r>
            <a:r>
              <a:rPr lang="ru-RU" sz="2000" dirty="0" err="1" smtClean="0"/>
              <a:t>фери</a:t>
            </a:r>
            <a:r>
              <a:rPr lang="ru-RU" sz="2000" dirty="0" smtClean="0"/>
              <a:t>, он уже содержит глицерин. Рамки можно изготовить из прочной проволоки.</a:t>
            </a:r>
          </a:p>
          <a:p>
            <a:r>
              <a:rPr lang="ru-RU" sz="2000" dirty="0" smtClean="0"/>
              <a:t>Предложите детям,  опуская рамки в раствор, рассмотреть плёнки, и поиграть, надувая пузыри (обратите внимание, детей, на то чтобы на поверхности раствора не должно быть пены, если она образовалась, пену нужно убрать тряпочкой или губкой).</a:t>
            </a:r>
            <a:endParaRPr lang="ru-RU" sz="2000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2771800" y="566124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 flipV="1">
            <a:off x="0" y="3900457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связан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бешеный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огурец с реактивным движением?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27584" y="4616985"/>
            <a:ext cx="35283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связан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бешеный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огурец с реактивным движением?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084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03150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Тест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://t1.gstatic.com/images?q=tbn:ANd9GcTHoW7pAAlyl9URQVZ28Ryq6KN80X3uuoTpdN2uydXZZJnKhbb5M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04864"/>
            <a:ext cx="4032448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054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Игра «Калейдоскоп физических явлений»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hangingPunct="0"/>
            <a:r>
              <a:rPr lang="ru-RU" dirty="0" smtClean="0"/>
              <a:t>В этой игре ребят привлекает азарт и возможность поэкспериментировать, быстро двигаясь по кругу переходя от выполнения одного опыта к другому.</a:t>
            </a:r>
          </a:p>
          <a:p>
            <a:pPr hangingPunct="0"/>
            <a:r>
              <a:rPr lang="ru-RU" dirty="0" smtClean="0"/>
              <a:t>Игра требует предварительной подготовки, нужно приготовить приборы и материалы для проведения опытов и расположить их на столах кабинета по кругу, так чтобы дети могли беспрепятственно перемещаться от одного опыта к другому.</a:t>
            </a:r>
          </a:p>
          <a:p>
            <a:pPr hangingPunct="0"/>
            <a:r>
              <a:rPr lang="ru-RU" dirty="0" smtClean="0"/>
              <a:t>В начале игры ведущий, показывает ученикам, как проводится опыт, объясняя, что они должны двигаться по кругу в одном направлении. Игра проходит в быстром темпе, поэтому на выполнение 15  опытов всем классом уходит в среднем 40 минут, время можно варьировать, количеством опытов в зависимости от времени, отведённого для проведения игры.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4635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На доске лежит кирпич. Один конец доски плавно поднимают. Изменится ли при этом среднее давление кирпича на доску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480048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 Не изменится т.к площадь соприкасающихся поверхностей, не меняется.</a:t>
            </a:r>
          </a:p>
          <a:p>
            <a:pPr lvl="0">
              <a:buNone/>
            </a:pPr>
            <a:r>
              <a:rPr lang="ru-RU" dirty="0" smtClean="0"/>
              <a:t>2. Сила давления кирпича уменьшается в зависимости от угла  наклона.</a:t>
            </a:r>
          </a:p>
          <a:p>
            <a:pPr lvl="0">
              <a:buNone/>
            </a:pPr>
            <a:r>
              <a:rPr lang="ru-RU" dirty="0" smtClean="0"/>
              <a:t>3. Изменится только когда доска примет вертикальное    положение.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03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С какой глубины можно поднять воду колодезный всасывающий насос?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40804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 На сколько хватит мощности насоса.</a:t>
            </a:r>
          </a:p>
          <a:p>
            <a:pPr lvl="0">
              <a:buNone/>
            </a:pPr>
            <a:r>
              <a:rPr lang="ru-RU" dirty="0" smtClean="0"/>
              <a:t>2. До 10 метров.</a:t>
            </a:r>
          </a:p>
          <a:p>
            <a:pPr lvl="0">
              <a:buNone/>
            </a:pPr>
            <a:r>
              <a:rPr lang="ru-RU" dirty="0" smtClean="0"/>
              <a:t>3. До 16 метров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Почему на земле нет животного больше кита?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Нагрузка на скелет возрастает с весом тела, что скелет не выдержит.</a:t>
            </a:r>
          </a:p>
          <a:p>
            <a:pPr lvl="0">
              <a:buNone/>
            </a:pPr>
            <a:r>
              <a:rPr lang="ru-RU" dirty="0" smtClean="0"/>
              <a:t>2. Их съедят т.к они медлительные (между частями  тела расположенными  на больших расстояниях связь запоздалая)</a:t>
            </a:r>
          </a:p>
          <a:p>
            <a:pPr lvl="0">
              <a:buNone/>
            </a:pPr>
            <a:r>
              <a:rPr lang="ru-RU" dirty="0" smtClean="0"/>
              <a:t>3.  Потому, что нет достаточного количества корма.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743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Что произойдёт с всадником, если женщина  «коня наскоку остановит»?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62406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 Он будет спасен.</a:t>
            </a:r>
          </a:p>
          <a:p>
            <a:pPr lvl="0">
              <a:buNone/>
            </a:pPr>
            <a:r>
              <a:rPr lang="ru-RU" dirty="0" smtClean="0"/>
              <a:t>2. Вылетит из седла.</a:t>
            </a:r>
          </a:p>
          <a:p>
            <a:pPr lvl="0">
              <a:buNone/>
            </a:pPr>
            <a:r>
              <a:rPr lang="ru-RU" dirty="0" smtClean="0"/>
              <a:t>3. Остановится вместе с конём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Сколько атмосфер на нас давит?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1. 2</a:t>
            </a:r>
          </a:p>
          <a:p>
            <a:pPr lvl="0">
              <a:buNone/>
            </a:pPr>
            <a:r>
              <a:rPr lang="ru-RU" dirty="0" smtClean="0"/>
              <a:t>2. 1</a:t>
            </a:r>
          </a:p>
          <a:p>
            <a:pPr lvl="0">
              <a:buNone/>
            </a:pPr>
            <a:r>
              <a:rPr lang="ru-RU" dirty="0" smtClean="0"/>
              <a:t>3. 10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535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 Взрослый может  вытянуть на безмене 10 кг, а ребёнок 3 кг. Сколько покажет указатель безмена, если оба станут тянуть его в разные стороны.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26402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1.130Н</a:t>
            </a:r>
          </a:p>
          <a:p>
            <a:pPr lvl="0">
              <a:buNone/>
            </a:pPr>
            <a:r>
              <a:rPr lang="ru-RU" dirty="0" smtClean="0"/>
              <a:t>2. 70 Н</a:t>
            </a:r>
          </a:p>
          <a:p>
            <a:pPr lvl="0">
              <a:buNone/>
            </a:pPr>
            <a:r>
              <a:rPr lang="ru-RU" dirty="0" smtClean="0"/>
              <a:t>3. 30Н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743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Почему Древнегреческий мудрец  Аристотель считал  южное полушарие необитаемым?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91209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 До него трудно было добраться.</a:t>
            </a:r>
          </a:p>
          <a:p>
            <a:pPr lvl="0">
              <a:buNone/>
            </a:pPr>
            <a:r>
              <a:rPr lang="ru-RU" dirty="0" smtClean="0"/>
              <a:t>2. Потому, что жители свалились бы вниз.</a:t>
            </a:r>
          </a:p>
          <a:p>
            <a:pPr lvl="0">
              <a:buNone/>
            </a:pPr>
            <a:r>
              <a:rPr lang="ru-RU" dirty="0" smtClean="0"/>
              <a:t>3. Ему это приснилось.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Почему облака не падают?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1. Вес капли равен выталкивающей силе.</a:t>
            </a:r>
          </a:p>
          <a:p>
            <a:pPr lvl="0">
              <a:buNone/>
            </a:pPr>
            <a:r>
              <a:rPr lang="ru-RU" dirty="0" smtClean="0"/>
              <a:t>2. Между каплями в воздухе существуют силы притяжения.</a:t>
            </a:r>
          </a:p>
          <a:p>
            <a:pPr>
              <a:buNone/>
            </a:pPr>
            <a:r>
              <a:rPr lang="ru-RU" dirty="0" smtClean="0"/>
              <a:t>3. Капли удерживают восходящие потоки воздуха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471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9. Том как угорелый, рванул на 1500 м вокруг дома со скоростью 45 км/ч. За ним со скоростью 30 км/ч припустил разъярённый </a:t>
            </a:r>
            <a:r>
              <a:rPr lang="ru-RU" dirty="0" err="1" smtClean="0"/>
              <a:t>Спайк</a:t>
            </a:r>
            <a:r>
              <a:rPr lang="ru-RU" dirty="0" smtClean="0"/>
              <a:t>. Когда разъярённый </a:t>
            </a:r>
            <a:r>
              <a:rPr lang="ru-RU" dirty="0" err="1" smtClean="0"/>
              <a:t>Спайк</a:t>
            </a:r>
            <a:r>
              <a:rPr lang="ru-RU" dirty="0" smtClean="0"/>
              <a:t> сможет </a:t>
            </a:r>
            <a:r>
              <a:rPr lang="ru-RU" dirty="0" err="1" smtClean="0"/>
              <a:t>сможет</a:t>
            </a:r>
            <a:r>
              <a:rPr lang="ru-RU" dirty="0" smtClean="0"/>
              <a:t> укусить удивлённого Тома?</a:t>
            </a:r>
            <a:br>
              <a:rPr lang="ru-RU" dirty="0" smtClean="0"/>
            </a:br>
            <a:r>
              <a:rPr lang="ru-RU" dirty="0" smtClean="0"/>
              <a:t>6 минут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211189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6 минут</a:t>
            </a:r>
          </a:p>
          <a:p>
            <a:pPr lvl="0"/>
            <a:r>
              <a:rPr lang="ru-RU" dirty="0" smtClean="0"/>
              <a:t>Никогда</a:t>
            </a:r>
          </a:p>
          <a:p>
            <a:pPr lvl="0"/>
            <a:r>
              <a:rPr lang="ru-RU" dirty="0" smtClean="0"/>
              <a:t>12 минут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2556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10. Мелкие металлические шарики изготавливают,  разбрызгивая металл. Капли падают в воду и застывают. Но при ударе о воду они сплющиваются, что не допустимо. Как быть?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18390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1. Капать медленно.</a:t>
            </a:r>
          </a:p>
          <a:p>
            <a:pPr lvl="0">
              <a:buNone/>
            </a:pPr>
            <a:r>
              <a:rPr lang="ru-RU" dirty="0" smtClean="0"/>
              <a:t>2. Сила удара уменьшится, если капли будут входить в воду у поверхности воду.</a:t>
            </a:r>
          </a:p>
          <a:p>
            <a:pPr lvl="0">
              <a:buNone/>
            </a:pPr>
            <a:r>
              <a:rPr lang="ru-RU" dirty="0" smtClean="0"/>
              <a:t>3. Вода станет мягче,  если через неё пропускать воздух.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682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hlinkClick r:id="rId2" action="ppaction://hlinksldjump"/>
              </a:rPr>
              <a:t>№ </a:t>
            </a:r>
            <a:r>
              <a:rPr lang="ru-RU" b="1" i="1" dirty="0">
                <a:hlinkClick r:id="rId2" action="ppaction://hlinksldjump"/>
              </a:rPr>
              <a:t>1 «Волшебная </a:t>
            </a:r>
            <a:r>
              <a:rPr lang="ru-RU" b="1" i="1" dirty="0" smtClean="0">
                <a:hlinkClick r:id="rId2" action="ppaction://hlinksldjump"/>
              </a:rPr>
              <a:t>палочка» </a:t>
            </a:r>
            <a:endParaRPr lang="ru-RU" dirty="0" smtClean="0"/>
          </a:p>
          <a:p>
            <a:pPr marL="0" indent="0">
              <a:buNone/>
            </a:pPr>
            <a:r>
              <a:rPr lang="ru-RU" b="1" i="1" dirty="0" smtClean="0">
                <a:hlinkClick r:id="rId3" action="ppaction://hlinksldjump"/>
              </a:rPr>
              <a:t>№2 «Послушное яйцо»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4" action="ppaction://hlinksldjump"/>
              </a:rPr>
              <a:t>№3 «</a:t>
            </a:r>
            <a:r>
              <a:rPr lang="ru-RU" b="1" dirty="0" smtClean="0">
                <a:hlinkClick r:id="rId4" action="ppaction://hlinksldjump"/>
              </a:rPr>
              <a:t> Модель работы легких»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5" action="ppaction://hlinksldjump"/>
              </a:rPr>
              <a:t>№4 «Батискаф»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6" action="ppaction://hlinksldjump"/>
              </a:rPr>
              <a:t>№</a:t>
            </a:r>
            <a:r>
              <a:rPr lang="ru-RU" b="1" i="1" dirty="0">
                <a:hlinkClick r:id="rId6" action="ppaction://hlinksldjump"/>
              </a:rPr>
              <a:t>5 «Шутка</a:t>
            </a:r>
            <a:r>
              <a:rPr lang="ru-RU" b="1" i="1" dirty="0" smtClean="0">
                <a:hlinkClick r:id="rId6" action="ppaction://hlinksldjump"/>
              </a:rPr>
              <a:t>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>
                <a:hlinkClick r:id="rId7" action="ppaction://hlinksldjump"/>
              </a:rPr>
              <a:t>№6 «Башня</a:t>
            </a:r>
            <a:r>
              <a:rPr lang="ru-RU" b="1" i="1" dirty="0" smtClean="0">
                <a:hlinkClick r:id="rId7" action="ppaction://hlinksldjump"/>
              </a:rPr>
              <a:t>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8" action="ppaction://hlinksldjump"/>
              </a:rPr>
              <a:t>№ </a:t>
            </a:r>
            <a:r>
              <a:rPr lang="ru-RU" b="1" i="1" dirty="0">
                <a:hlinkClick r:id="rId8" action="ppaction://hlinksldjump"/>
              </a:rPr>
              <a:t>7 «Картезианский водолаз</a:t>
            </a:r>
            <a:r>
              <a:rPr lang="ru-RU" b="1" i="1" dirty="0" smtClean="0">
                <a:hlinkClick r:id="rId8" action="ppaction://hlinksldjump"/>
              </a:rPr>
              <a:t>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>
                <a:hlinkClick r:id="rId9" action="ppaction://hlinksldjump"/>
              </a:rPr>
              <a:t>№8 «Реактивный шарик</a:t>
            </a:r>
            <a:r>
              <a:rPr lang="ru-RU" b="1" i="1" dirty="0" smtClean="0">
                <a:hlinkClick r:id="rId9" action="ppaction://hlinksldjump"/>
              </a:rPr>
              <a:t>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10" action="ppaction://hlinksldjump"/>
              </a:rPr>
              <a:t>№9 </a:t>
            </a:r>
            <a:r>
              <a:rPr lang="ru-RU" i="1" dirty="0" smtClean="0">
                <a:hlinkClick r:id="rId10" action="ppaction://hlinksldjump"/>
              </a:rPr>
              <a:t>«</a:t>
            </a:r>
            <a:r>
              <a:rPr lang="ru-RU" b="1" i="1" dirty="0" smtClean="0">
                <a:hlinkClick r:id="rId10" action="ppaction://hlinksldjump"/>
              </a:rPr>
              <a:t>Гидравлический пресс»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>
                <a:hlinkClick r:id="rId11" action="ppaction://hlinksldjump"/>
              </a:rPr>
              <a:t>№10 «Не послушная пробка</a:t>
            </a:r>
            <a:r>
              <a:rPr lang="ru-RU" b="1" i="1" dirty="0" smtClean="0">
                <a:hlinkClick r:id="rId11" action="ppaction://hlinksldjump"/>
              </a:rPr>
              <a:t>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12" action="ppaction://hlinksldjump"/>
              </a:rPr>
              <a:t>№</a:t>
            </a:r>
            <a:r>
              <a:rPr lang="ru-RU" b="1" i="1" dirty="0">
                <a:hlinkClick r:id="rId12" action="ppaction://hlinksldjump"/>
              </a:rPr>
              <a:t>11 «</a:t>
            </a:r>
            <a:r>
              <a:rPr lang="ru-RU" b="1" i="1" dirty="0" smtClean="0">
                <a:hlinkClick r:id="rId12" action="ppaction://hlinksldjump"/>
              </a:rPr>
              <a:t>Копейка»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13" action="ppaction://hlinksldjump"/>
              </a:rPr>
              <a:t>№</a:t>
            </a:r>
            <a:r>
              <a:rPr lang="ru-RU" b="1" i="1" dirty="0">
                <a:hlinkClick r:id="rId13" action="ppaction://hlinksldjump"/>
              </a:rPr>
              <a:t>13 «Карусель»</a:t>
            </a:r>
            <a:endParaRPr lang="ru-RU" dirty="0"/>
          </a:p>
          <a:p>
            <a:pPr marL="0" indent="0">
              <a:buNone/>
            </a:pPr>
            <a:r>
              <a:rPr lang="ru-RU" b="1" i="1" dirty="0" smtClean="0">
                <a:hlinkClick r:id="rId14" action="ppaction://hlinksldjump"/>
              </a:rPr>
              <a:t>№</a:t>
            </a:r>
            <a:r>
              <a:rPr lang="ru-RU" b="1" i="1" dirty="0">
                <a:hlinkClick r:id="rId14" action="ppaction://hlinksldjump"/>
              </a:rPr>
              <a:t>14 «Перевёрнутый стакан»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>
                <a:hlinkClick r:id="rId15" action="ppaction://hlinksldjump"/>
              </a:rPr>
              <a:t>Опыт №15 «Мыльная феерия</a:t>
            </a:r>
            <a:r>
              <a:rPr lang="ru-RU" b="1" i="1" dirty="0" smtClean="0">
                <a:hlinkClick r:id="rId15" action="ppaction://hlinksldjump"/>
              </a:rPr>
              <a:t>»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16" action="ppaction://hlinksldjump"/>
              </a:rPr>
              <a:t>Тест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>
                <a:hlinkClick r:id="rId17" action="ppaction://hlinksldjump"/>
              </a:rPr>
              <a:t>Ответы теста</a:t>
            </a:r>
            <a:endParaRPr lang="ru-RU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5292080" y="657224"/>
            <a:ext cx="3312368" cy="5364064"/>
          </a:xfrm>
          <a:prstGeom prst="rect">
            <a:avLst/>
          </a:prstGeom>
          <a:solidFill>
            <a:srgbClr val="C2D69B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Есть опыт – занимательный!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И, если ты внимательный,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Умом самостоятельный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И с физикой на «ты»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То опыт занимательный –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Весёлый, увлекательный –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Тебе откроет тайны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D2E0E"/>
                </a:solidFill>
                <a:effectLst/>
                <a:latin typeface="Times New Roman" pitchFamily="18" charset="0"/>
                <a:cs typeface="Arial" pitchFamily="34" charset="0"/>
              </a:rPr>
              <a:t>И новые мечты!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900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Предположим,  что при растворении соли в воде объём вообще не увеличивается. Чтобы люди не тонули в воде, нужно чтобы плотность воды стала равной плотности человеческого тела ( 1036 кг/). Так как плотность пресной воды 1000 кг/. Нужно засыпать 36 килограммов соли на, каждый кубический метр. Объём равен 1,2 . Следовательно в него нужно высыпать     43,2 10 кг соли, что составляет 8640 пятитонных </a:t>
            </a:r>
            <a:r>
              <a:rPr lang="ru-RU" dirty="0" err="1" smtClean="0"/>
              <a:t>ЗиЛа</a:t>
            </a:r>
            <a:r>
              <a:rPr lang="ru-RU" dirty="0" smtClean="0"/>
              <a:t> 864 50-тонных КамАЗа.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668344" y="580526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.Непрерывно уменьшается плотность теста, когда она «подходит», масса его почти не меняется, а объём заметно увеличивается. Плотность воздушного шарика непрерывно уменьшается, когда мы его надуваем, и непрерывно уменьшается, если воздух выходит из него.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956376" y="6021288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«Мягкую воду» легко наблюдать вовремя обычной стирки: даже на ощупь пена мягче обычной воды, если бы неловкий прыгун ударился о пену, а не о воду травм можно было бы избежать. Пену можно получить и без мыла, достаточно продувать через неё воздуха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028384" y="5949280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Давление будет равно 1,1  Па. Типичный имеет длину 10 м и ширину 5 м. Тогда площадь продольного сечения батискафа – 50 , а сила – 5,5 Н.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524328" y="5661248"/>
            <a:ext cx="64807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Для того, чтобы присоска удержала груз массой </a:t>
            </a:r>
            <a:r>
              <a:rPr lang="en-US" dirty="0" smtClean="0"/>
              <a:t>m</a:t>
            </a:r>
            <a:r>
              <a:rPr lang="ru-RU" dirty="0" smtClean="0"/>
              <a:t>, необходимо, чтобы сила атмосферного давления, действующая на присоску вертикально вверх ( по закону Паскаля) уравновешивала вес груза</a:t>
            </a:r>
          </a:p>
          <a:p>
            <a:r>
              <a:rPr lang="ru-RU" dirty="0" smtClean="0"/>
              <a:t> </a:t>
            </a:r>
            <a:r>
              <a:rPr lang="en-US" dirty="0" smtClean="0"/>
              <a:t>= mg;     </a:t>
            </a:r>
            <a:endParaRPr lang="ru-RU" dirty="0" smtClean="0"/>
          </a:p>
          <a:p>
            <a:r>
              <a:rPr lang="en-US" dirty="0" smtClean="0"/>
              <a:t> S= mg.</a:t>
            </a:r>
            <a:endParaRPr lang="ru-RU" dirty="0" smtClean="0"/>
          </a:p>
          <a:p>
            <a:r>
              <a:rPr lang="ru-RU" dirty="0" smtClean="0"/>
              <a:t>Отсюда можно найти площадь присоски (массу человека примем 70 кг</a:t>
            </a:r>
          </a:p>
          <a:p>
            <a:r>
              <a:rPr lang="en-US" dirty="0" smtClean="0"/>
              <a:t>S</a:t>
            </a:r>
            <a:r>
              <a:rPr lang="ru-RU" dirty="0" smtClean="0"/>
              <a:t>=</a:t>
            </a:r>
            <a:r>
              <a:rPr lang="en-US" dirty="0" smtClean="0"/>
              <a:t>mg</a:t>
            </a:r>
            <a:r>
              <a:rPr lang="ru-RU" dirty="0" smtClean="0"/>
              <a:t>/</a:t>
            </a:r>
            <a:r>
              <a:rPr lang="en-US" dirty="0" smtClean="0"/>
              <a:t>P</a:t>
            </a:r>
            <a:r>
              <a:rPr lang="ru-RU" dirty="0" smtClean="0"/>
              <a:t> = 70 </a:t>
            </a:r>
          </a:p>
          <a:p>
            <a:r>
              <a:rPr lang="ru-RU" dirty="0" smtClean="0"/>
              <a:t>Присосок такого размера у осьминога, скорей всего, не будут.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740352" y="6165304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Втыкая пальцем острую иглу, мы производим давление 1000 атмосфер. Сила,  с которой  давит палец, достигает 3Н (это можно проверить с помощью весов). Площадь острия иглы (радиусом 0,1 мм)равна приблизительно 3 . Следовательно, давление иглы на ткань равно  па. Портной , работая иглой, поминутно пользуется давлением в 1000 атмосфер, сам не подозревая, что развивает пальцами руки такое чудовищное давление.</a:t>
            </a:r>
          </a:p>
          <a:p>
            <a:r>
              <a:rPr lang="ru-RU" dirty="0" smtClean="0"/>
              <a:t>                                                                                                                                                      ( По Я. Перельману).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452320" y="5877272"/>
            <a:ext cx="50405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Земля движется по орбите со скоростью 30 км/с – и люди вместе с ней. При резкой остановке Земли люди бы стремились бы сохранить свою скорость. На том полушарии, которое было в тот момент «передним», земля ушла бы у людей из под ног, а на «заднем» полушарии люди напротив вдавились бы в землю. Даже когда резко тормозит автобус, ехавший со скоростью всего лишь 10-15 м/с, пассажиры, сидящие лицом по ходу автобуса, чувствуют, что слетают с кресел, в сидящих спиной вперёд инерция прижимает к спинке кресел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740352" y="5949280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Нужно найти вес короны в воздухе и в воде. Их разность – выталкивающая сила, действующая со стороны воды. Сравним её с весом короны в воздухе, находим плотность металла, из которого сделана корона.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884368" y="5949280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 спросите, а зачем им падать? Дело в том, что облака состоят из капель воды? Выпустите из пипетки несколько капель воды – будут ли они висеть в воздухе? Почему же тогда капли воды  в облаках часами могут висеть в небе?</a:t>
            </a:r>
          </a:p>
          <a:p>
            <a:r>
              <a:rPr lang="ru-RU" dirty="0" smtClean="0"/>
              <a:t>Чтобы разобраться в чём дело, проведём на улице простой опыт. Если в тихую погоду из рук выпустить из рук листок бумаги из тетрадки, он упадёт на землю. Разорвём этот листочек на мелкие кусочки. Эти кусочки будут долго парить в воздухе, а иногда,  и подниматься вверх. Что же их поддерживает? Ели ощутимые потоки воздуха, которые существуют даже в самую тихую погоду. Такие потоки могут удерживать и мелкие капельки воды в воздухе.</a:t>
            </a:r>
          </a:p>
          <a:p>
            <a:r>
              <a:rPr lang="ru-RU" i="1" dirty="0" smtClean="0"/>
              <a:t>Если скорость воздушных потоков возрастает, они могут удерживать в воздухе не только мелкие капли и пылинки, но и крупные предметы. Вы наверняка слышали о смерчах, которые могут поднимать в воздух рыбок, лягушек, а бывает что и дома и автомобили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316416" y="6165304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Созревшие плоды «бешенного огурца» при самом лёгком прикосновении отскакивают от плодоножки, а из образовавшегося отверстия с силой выбрасывается клейкая жидкость с семенами. Сам огурец сам огурец при этом отлетает  в противоположном направлении до 12 метров. Таким способ огурец разбрасывая свои семена и для увеличивает возможность прорастания семян и осваивает новые территории.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172400" y="609329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Опыт № 1 «Волшебная палочка»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37010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Для опыта вам потребуется эбонитовая палочка, шерстяная тряпочка, ёмкость с водой, кораблики (20 штук). Предложите детям наэлектризовать эбонитовую палочку и управлять её корабликом</a:t>
            </a:r>
            <a:endParaRPr lang="ru-RU" dirty="0"/>
          </a:p>
        </p:txBody>
      </p:sp>
      <p:pic>
        <p:nvPicPr>
          <p:cNvPr id="4" name="Рисунок 3" descr="C:\Documents and Settings\Admin\Рабочий стол\игра\волшебная палочка 005_0001.jpg"/>
          <p:cNvPicPr/>
          <p:nvPr/>
        </p:nvPicPr>
        <p:blipFill>
          <a:blip r:embed="rId2" cstate="print"/>
          <a:srcRect b="118"/>
          <a:stretch>
            <a:fillRect/>
          </a:stretch>
        </p:blipFill>
        <p:spPr bwMode="auto">
          <a:xfrm>
            <a:off x="467544" y="1556792"/>
            <a:ext cx="3380909" cy="2132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7884368" y="6093296"/>
            <a:ext cx="648072" cy="342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323529" y="3861048"/>
            <a:ext cx="3384376" cy="2520280"/>
          </a:xfrm>
          <a:prstGeom prst="rect">
            <a:avLst/>
          </a:prstGeom>
          <a:solidFill>
            <a:srgbClr val="CCC0D9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Сколько грузовиков соли надо засыпать в пруд длиной 500 м, шириной 200 м и глубиной  12м, чтобы люди при всём желании не могли в нём утонуть?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ыноска-облако 8">
            <a:hlinkClick r:id="rId4" action="ppaction://hlinksldjump"/>
          </p:cNvPr>
          <p:cNvSpPr/>
          <p:nvPr/>
        </p:nvSpPr>
        <p:spPr>
          <a:xfrm>
            <a:off x="2627784" y="566124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61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Глубоководные рыбы находятся под огромным давлением воды. На глубине 2 мили (з,7 км) это давление составляет з7о атм. Подводная лодка оказавшись на такой глубине будет раздавлена , как яичная скорлупа.  Почему же это давление не раздавит рыбу? Потому, что внутри её поддерживается такое же давление, и на глубине рыбы никакого давления не ощущают.  Но если эту рыбу вытащат на поверхность, внешнее давления упадёт 370 раз, а внутреннее давление просто разорвёт ткани рыбы. Может быть, глубоководная рыба останется невредимой,  если поднимать её на поверхность медленно, что бы внутренние давление постепенно выравнивалось с внешним. Но постоянно жить в таких непривычных условиях рыба вряд ли может. Так что, </a:t>
            </a:r>
            <a:r>
              <a:rPr lang="ru-RU" dirty="0" err="1" smtClean="0"/>
              <a:t>Врунгель</a:t>
            </a:r>
            <a:r>
              <a:rPr lang="ru-RU" dirty="0" smtClean="0"/>
              <a:t> скорее всего прочитался.</a:t>
            </a:r>
          </a:p>
          <a:p>
            <a:endParaRPr lang="ru-RU" dirty="0">
              <a:hlinkClick r:id="rId2" action="ppaction://hlinksldjump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028384" y="6309320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теста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420888"/>
          <a:ext cx="8229600" cy="2268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1224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1044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1,2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источников: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>
              <a:buNone/>
            </a:pPr>
            <a:r>
              <a:rPr lang="ru-RU" dirty="0" smtClean="0"/>
              <a:t>  </a:t>
            </a:r>
          </a:p>
          <a:p>
            <a:pPr lvl="0">
              <a:buNone/>
            </a:pPr>
            <a:r>
              <a:rPr lang="ru-RU" dirty="0" smtClean="0"/>
              <a:t>1.  Большая Энциклопедия Эрудита. Издательство «Махаон», 2001г.</a:t>
            </a:r>
          </a:p>
          <a:p>
            <a:pPr lvl="0">
              <a:buNone/>
            </a:pPr>
            <a:r>
              <a:rPr lang="ru-RU" dirty="0" smtClean="0"/>
              <a:t> 2. Демонстрационные опыты по физике в 7-8 классах средней школы. Под ред. Покровского. М., «Просвещение»</a:t>
            </a:r>
          </a:p>
          <a:p>
            <a:pPr lvl="0">
              <a:buNone/>
            </a:pPr>
            <a:r>
              <a:rPr lang="ru-RU" dirty="0" smtClean="0"/>
              <a:t>3. Физика. Развивающее обучение. Книга для учителей. 7 класс. – Ростов и/Д: издательство «Феникс», 2003.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Опыт №2 «Послушное яйцо»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проведения опыта вам потребуется две банки, и яйцо.  В первую налейте насыщенный  солевой раствор, а в другую чистую воду, предложите детям поочерёдно опускать яйцо в воду.</a:t>
            </a:r>
          </a:p>
          <a:p>
            <a:pPr marL="0" indent="0">
              <a:buNone/>
            </a:pPr>
            <a:r>
              <a:rPr lang="ru-RU" dirty="0"/>
              <a:t>(условия плаванья тел, плотность жидкости)</a:t>
            </a:r>
          </a:p>
          <a:p>
            <a:endParaRPr lang="ru-RU" dirty="0"/>
          </a:p>
        </p:txBody>
      </p:sp>
      <p:pic>
        <p:nvPicPr>
          <p:cNvPr id="4" name="Рисунок 3" descr="F:\102CANON\102CANON\DSC01916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88224" y="3645025"/>
            <a:ext cx="1950601" cy="1728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7740352" y="5877272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Содержимое 3" descr="F:\102CANON\102CANON\DSC01915.JPG"/>
          <p:cNvPicPr>
            <a:picLocks/>
          </p:cNvPicPr>
          <p:nvPr/>
        </p:nvPicPr>
        <p:blipFill>
          <a:blip r:embed="rId4" cstate="print"/>
          <a:srcRect b="60"/>
          <a:stretch>
            <a:fillRect/>
          </a:stretch>
        </p:blipFill>
        <p:spPr bwMode="auto">
          <a:xfrm>
            <a:off x="4644008" y="3645024"/>
            <a:ext cx="158417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23528" y="3933056"/>
            <a:ext cx="3744417" cy="2520280"/>
          </a:xfrm>
          <a:prstGeom prst="rect">
            <a:avLst/>
          </a:prstGeom>
          <a:solidFill>
            <a:srgbClr val="CCC0D9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Можете ли вы назвать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тело, плотность  которого непрерывно уменьшается? Непрерывно увеличивается?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2771800" y="566124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031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9945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Опыт </a:t>
            </a:r>
            <a:r>
              <a:rPr lang="ru-RU" b="1" i="1" dirty="0" smtClean="0"/>
              <a:t>№3 «</a:t>
            </a:r>
            <a:r>
              <a:rPr lang="ru-RU" b="1" dirty="0" smtClean="0"/>
              <a:t> Модель работы легких»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8028384" y="6093296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Содержимое 8" descr="MOV01199 _1__0001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124744"/>
            <a:ext cx="247193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MOV01199 _1__0001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64088" y="1196752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3040" y="3284984"/>
            <a:ext cx="831743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Отрежьте дно у пластиковой бутылки.</a:t>
            </a:r>
          </a:p>
          <a:p>
            <a:r>
              <a:rPr lang="ru-RU" sz="2400" dirty="0" smtClean="0"/>
              <a:t>Натяните на горлышко бутылки воздушный шарик и пропихните его внутрь бутылки.</a:t>
            </a:r>
          </a:p>
          <a:p>
            <a:r>
              <a:rPr lang="ru-RU" sz="2400" dirty="0" smtClean="0"/>
              <a:t>Отрезанную часть бутылки затяните пленкой от другого воздушного шарика. Пленку закрепите скотчем.</a:t>
            </a:r>
          </a:p>
          <a:p>
            <a:r>
              <a:rPr lang="ru-RU" sz="2400" dirty="0" smtClean="0"/>
              <a:t>При оттягивании пленки шарик надувается, при надавливании на нижнюю пленку шарик сдувается.</a:t>
            </a:r>
          </a:p>
          <a:p>
            <a:r>
              <a:rPr lang="ru-RU" dirty="0" smtClean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4226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№4 «Батискаф»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600200"/>
            <a:ext cx="4474840" cy="4876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Для опыта вам потребуется ёмкость с водой, пол-литровая банка, крышечка на которой стоит игрушка, предложите детям, совершить погружение и подъём испытателя.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Рабочий стол\игра\батискаф 001_0001.jpg"/>
          <p:cNvPicPr/>
          <p:nvPr/>
        </p:nvPicPr>
        <p:blipFill>
          <a:blip r:embed="rId2" cstate="print"/>
          <a:srcRect r="191" b="200"/>
          <a:stretch>
            <a:fillRect/>
          </a:stretch>
        </p:blipFill>
        <p:spPr bwMode="auto">
          <a:xfrm>
            <a:off x="395536" y="1628800"/>
            <a:ext cx="3240361" cy="239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8172400" y="6165304"/>
            <a:ext cx="576064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67544" y="4437113"/>
            <a:ext cx="3600399" cy="2232248"/>
          </a:xfrm>
          <a:prstGeom prst="rect">
            <a:avLst/>
          </a:prstGeom>
          <a:solidFill>
            <a:srgbClr val="CCC0D9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Прыжки в воду становятся всё сложнее, поэтому на тренировках бывает множество не удачных прыжков. Как исключить травмы при ударе о воду?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2924200" y="581364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987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3528" y="3861048"/>
            <a:ext cx="5112568" cy="2736304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 </a:t>
            </a:r>
            <a:r>
              <a:rPr lang="ru-RU" b="1" i="1" dirty="0"/>
              <a:t>№5 «Шутка»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Для опыта вам потребуется заранее приготовленная,  жестяная банка, лучше из-под кофе, в  донышке нужно сделать еще несколько отверстий. А вот в крышке   пробейте едва заметное, маленькое отверстие. Емкость с водой.</a:t>
            </a:r>
          </a:p>
          <a:p>
            <a:pPr marL="0" indent="0">
              <a:buNone/>
            </a:pPr>
            <a:r>
              <a:rPr lang="ru-RU" sz="2000" dirty="0" smtClean="0"/>
              <a:t>Предложите детям,   наполнить банку водой опустив её в аквариум, не понимая закрыть крышечкой и пальчиком закрыть дырочку, затем поднять и убрать палец с крышки.</a:t>
            </a:r>
            <a:endParaRPr lang="ru-RU" sz="2000" dirty="0"/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7956376" y="5877272"/>
            <a:ext cx="576064" cy="37811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590550" y="4005064"/>
            <a:ext cx="4557514" cy="201622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Какое давление на предельной глубине океана?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Оцените силу давления , действующею  на батискаф, лежащий на дне Мариинской желоба?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2924200" y="5813648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977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11560" y="2924944"/>
            <a:ext cx="4824536" cy="295232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№</a:t>
            </a:r>
            <a:r>
              <a:rPr lang="ru-RU" b="1" i="1" dirty="0"/>
              <a:t>6 «Башня»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Documents and Settings\Admin\Рабочий стол\игра\7.jpg"/>
          <p:cNvPicPr>
            <a:picLocks noGrp="1"/>
          </p:cNvPicPr>
          <p:nvPr>
            <p:ph idx="1"/>
          </p:nvPr>
        </p:nvPicPr>
        <p:blipFill>
          <a:blip r:embed="rId2" cstate="print"/>
          <a:srcRect r="404"/>
          <a:stretch>
            <a:fillRect/>
          </a:stretch>
        </p:blipFill>
        <p:spPr bwMode="auto">
          <a:xfrm>
            <a:off x="5724128" y="2852936"/>
            <a:ext cx="230425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трелка влево 2">
            <a:hlinkClick r:id="rId3" action="ppaction://hlinksldjump"/>
          </p:cNvPr>
          <p:cNvSpPr/>
          <p:nvPr/>
        </p:nvSpPr>
        <p:spPr>
          <a:xfrm>
            <a:off x="7812360" y="5949280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48478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опыта вам потребуются кубики и линейка, вы должны линейкой выбивать по одному кубику так, чтобы Башня не упала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899592" y="3140968"/>
            <a:ext cx="4248472" cy="244827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Какой груз может удержать своими присосками осьминог?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Оцените размеры присоски, способной удержать человека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627784" y="4653136"/>
            <a:ext cx="1080120" cy="64807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437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314</TotalTime>
  <Words>2433</Words>
  <Application>Microsoft Office PowerPoint</Application>
  <PresentationFormat>Экран (4:3)</PresentationFormat>
  <Paragraphs>200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Ясность</vt:lpstr>
      <vt:lpstr>Игра «Калейдоскоп физических явлений» </vt:lpstr>
      <vt:lpstr>Игра «Калейдоскоп физических явлений» </vt:lpstr>
      <vt:lpstr>Слайд 3</vt:lpstr>
      <vt:lpstr>Опыт № 1 «Волшебная палочка»</vt:lpstr>
      <vt:lpstr>Опыт №2 «Послушное яйцо» </vt:lpstr>
      <vt:lpstr>Опыт №3 « Модель работы легких»  </vt:lpstr>
      <vt:lpstr>№4 «Батискаф»</vt:lpstr>
      <vt:lpstr> №5 «Шутка» </vt:lpstr>
      <vt:lpstr>№6 «Башня» </vt:lpstr>
      <vt:lpstr>Опыт № 7 «Картезианский водолаз» </vt:lpstr>
      <vt:lpstr>№8 «Реактивный шарик» </vt:lpstr>
      <vt:lpstr>Опыт «Гидравлический пресс».</vt:lpstr>
      <vt:lpstr>№10 «Не послушная пробка» </vt:lpstr>
      <vt:lpstr>Опыт №11 «Копейка»</vt:lpstr>
      <vt:lpstr>№12 « Ленивая Башня»</vt:lpstr>
      <vt:lpstr>Опыт №13 «Карусель» </vt:lpstr>
      <vt:lpstr>Опыт №14 «Перевёрнутый стакан» </vt:lpstr>
      <vt:lpstr>№15 «Мыльный пузырь»</vt:lpstr>
      <vt:lpstr>Тест  </vt:lpstr>
      <vt:lpstr>1. На доске лежит кирпич. Один конец доски плавно поднимают. Изменится ли при этом среднее давление кирпича на доску </vt:lpstr>
      <vt:lpstr>2. С какой глубины можно поднять воду колодезный всасывающий насос? </vt:lpstr>
      <vt:lpstr>3. Почему на земле нет животного больше кита?</vt:lpstr>
      <vt:lpstr>4. Что произойдёт с всадником, если женщина  «коня наскоку остановит»? </vt:lpstr>
      <vt:lpstr>5. Сколько атмосфер на нас давит? </vt:lpstr>
      <vt:lpstr>6. Взрослый может  вытянуть на безмене 10 кг, а ребёнок 3 кг. Сколько покажет указатель безмена, если оба станут тянуть его в разные стороны. </vt:lpstr>
      <vt:lpstr>7. Почему Древнегреческий мудрец  Аристотель считал  южное полушарие необитаемым?</vt:lpstr>
      <vt:lpstr>8. Почему облака не падают? </vt:lpstr>
      <vt:lpstr>9. Том как угорелый, рванул на 1500 м вокруг дома со скоростью 45 км/ч. За ним со скоростью 30 км/ч припустил разъярённый Спайк. Когда разъярённый Спайк сможет сможет укусить удивлённого Тома? 6 минут</vt:lpstr>
      <vt:lpstr>10. Мелкие металлические шарики изготавливают,  разбрызгивая металл. Капли падают в воду и застывают. Но при ударе о воду они сплющиваются, что не допустимо. Как быть? </vt:lpstr>
      <vt:lpstr>Ответ 1</vt:lpstr>
      <vt:lpstr>Ответ 2</vt:lpstr>
      <vt:lpstr>Ответ 3</vt:lpstr>
      <vt:lpstr>Ответ 4</vt:lpstr>
      <vt:lpstr>Ответ 5</vt:lpstr>
      <vt:lpstr>Ответ 6</vt:lpstr>
      <vt:lpstr>Ответ 7</vt:lpstr>
      <vt:lpstr>Ответ 8</vt:lpstr>
      <vt:lpstr>Ответ 9</vt:lpstr>
      <vt:lpstr>Ответ 10</vt:lpstr>
      <vt:lpstr>Ответ 11</vt:lpstr>
      <vt:lpstr>Ответы теста </vt:lpstr>
      <vt:lpstr>Список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Наталья</cp:lastModifiedBy>
  <cp:revision>38</cp:revision>
  <dcterms:modified xsi:type="dcterms:W3CDTF">2013-06-23T04:14:37Z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260448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D5.1.3</vt:lpwstr>
  </property>
</Properties>
</file>